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4"/>
  </p:sldMasterIdLst>
  <p:sldIdLst>
    <p:sldId id="257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DE907E-1A3D-438D-B77C-DD03D7B2043D}" v="21" dt="2020-10-01T14:47:05.3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3">
        <a:alpha val="0"/>
      </a:schemeClr>
    </dgm:fillClrLst>
    <dgm:linClrLst meth="repeat">
      <a:schemeClr val="accent3">
        <a:alpha val="0"/>
      </a:schemeClr>
    </dgm:linClrLst>
    <dgm:effectClrLst/>
    <dgm:txLinClrLst/>
    <dgm:txFillClrLst meth="repeat">
      <a:schemeClr val="accent3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3_2" csCatId="accent3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defRPr cap="all"/>
          </a:pPr>
          <a:r>
            <a:rPr lang="en-US"/>
            <a:t>WHAT We ACHIEVED</a:t>
          </a:r>
        </a:p>
        <a:p>
          <a:pPr>
            <a:defRPr cap="all"/>
          </a:pPr>
          <a:endParaRPr lang="en-US"/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defRPr cap="all"/>
          </a:pPr>
          <a:r>
            <a:rPr lang="en-US"/>
            <a:t>What We Experienced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defRPr cap="all"/>
          </a:pPr>
          <a:r>
            <a:rPr lang="en-US" dirty="0"/>
            <a:t>Where we are	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ke Bee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MG Bee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MW Bee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C2BC200-B04F-4AF2-B6CC-EF36CE0DE5AB}" type="presOf" srcId="{40FC4FFE-8987-4A26-B7F4-8A516F18ADAE}" destId="{127117FB-F8A7-4A20-A8A7-EC686DDC76D0}" srcOrd="0" destOrd="0" presId="urn:microsoft.com/office/officeart/2018/5/layout/IconCircleLabelList"/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4DDD4F67-5D75-40F5-B49B-2A6A3A9DA3FC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2DBB59B3-4764-4CD2-911E-EAB3E9681885}" type="presOf" srcId="{1C383F32-22E8-4F62-A3E0-BDC3D5F48992}" destId="{1AEDC777-00B3-41D7-9AE1-23D741E941C3}" srcOrd="0" destOrd="0" presId="urn:microsoft.com/office/officeart/2018/5/layout/IconCircleLabelList"/>
    <dgm:cxn modelId="{AA18EADB-8C5C-43E4-A342-9557357BC3A2}" type="presOf" srcId="{01A66772-F185-4D58-B8BB-E9370D7A7A2B}" destId="{50B3CE7C-E10B-4E23-BD93-03664997C932}" srcOrd="0" destOrd="0" presId="urn:microsoft.com/office/officeart/2018/5/layout/IconCircleLabelList"/>
    <dgm:cxn modelId="{B287327C-1300-43B9-85B7-3C7521C209EF}" type="presParOf" srcId="{50B3CE7C-E10B-4E23-BD93-03664997C932}" destId="{DE9CE479-E4AE-4283-AEF1-10C1535B4324}" srcOrd="0" destOrd="0" presId="urn:microsoft.com/office/officeart/2018/5/layout/IconCircleLabelList"/>
    <dgm:cxn modelId="{406089A6-0130-43B9-93ED-6EC6AA232491}" type="presParOf" srcId="{DE9CE479-E4AE-4283-AEF1-10C1535B4324}" destId="{B59FCF02-CAD2-4D6F-9542-AD86711168CA}" srcOrd="0" destOrd="0" presId="urn:microsoft.com/office/officeart/2018/5/layout/IconCircleLabelList"/>
    <dgm:cxn modelId="{0137B888-F816-429A-8351-F2E3BC4DDE59}" type="presParOf" srcId="{DE9CE479-E4AE-4283-AEF1-10C1535B4324}" destId="{7C175B98-93F4-4D7C-BB95-1514AB879CD5}" srcOrd="1" destOrd="0" presId="urn:microsoft.com/office/officeart/2018/5/layout/IconCircleLabelList"/>
    <dgm:cxn modelId="{382CBDD9-EA7C-4F86-B61F-6300BAA8DAAE}" type="presParOf" srcId="{DE9CE479-E4AE-4283-AEF1-10C1535B4324}" destId="{677A3090-5F01-43FD-9FA6-C0420AD80FD6}" srcOrd="2" destOrd="0" presId="urn:microsoft.com/office/officeart/2018/5/layout/IconCircleLabelList"/>
    <dgm:cxn modelId="{5C521D5D-72BA-4634-A31B-95B11117C82B}" type="presParOf" srcId="{DE9CE479-E4AE-4283-AEF1-10C1535B4324}" destId="{127117FB-F8A7-4A20-A8A7-EC686DDC76D0}" srcOrd="3" destOrd="0" presId="urn:microsoft.com/office/officeart/2018/5/layout/IconCircleLabelList"/>
    <dgm:cxn modelId="{EE966E9E-F26F-4994-A825-28ADFB348BAE}" type="presParOf" srcId="{50B3CE7C-E10B-4E23-BD93-03664997C932}" destId="{FD1EED9C-83D3-41AD-A09B-D3B36354168F}" srcOrd="1" destOrd="0" presId="urn:microsoft.com/office/officeart/2018/5/layout/IconCircleLabelList"/>
    <dgm:cxn modelId="{D41D8FB3-7B28-4895-9546-AA0A98E9D214}" type="presParOf" srcId="{50B3CE7C-E10B-4E23-BD93-03664997C932}" destId="{C998AB0A-577D-44AA-A068-F634DDE7BD47}" srcOrd="2" destOrd="0" presId="urn:microsoft.com/office/officeart/2018/5/layout/IconCircleLabelList"/>
    <dgm:cxn modelId="{793E1B90-2584-4746-BFEE-D6237C86CC29}" type="presParOf" srcId="{C998AB0A-577D-44AA-A068-F634DDE7BD47}" destId="{BCD8CDD9-0C56-4401-ADB1-8B48DAB2C96F}" srcOrd="0" destOrd="0" presId="urn:microsoft.com/office/officeart/2018/5/layout/IconCircleLabelList"/>
    <dgm:cxn modelId="{E411626D-1599-4B2E-82DF-F5852B19B73D}" type="presParOf" srcId="{C998AB0A-577D-44AA-A068-F634DDE7BD47}" destId="{DB4CA7C4-FCA1-4127-B20A-2A5C031A3CF4}" srcOrd="1" destOrd="0" presId="urn:microsoft.com/office/officeart/2018/5/layout/IconCircleLabelList"/>
    <dgm:cxn modelId="{B013F690-46A3-4CFE-AE1E-0729A9F29BAD}" type="presParOf" srcId="{C998AB0A-577D-44AA-A068-F634DDE7BD47}" destId="{9B0C8FBF-0BDD-48A5-967E-F3FE71659F6A}" srcOrd="2" destOrd="0" presId="urn:microsoft.com/office/officeart/2018/5/layout/IconCircleLabelList"/>
    <dgm:cxn modelId="{60EDBFA5-4F1F-4336-8D7D-62A2CF5C830F}" type="presParOf" srcId="{C998AB0A-577D-44AA-A068-F634DDE7BD47}" destId="{7E6FE37A-5DB0-4899-9FCB-0CE39BC185F8}" srcOrd="3" destOrd="0" presId="urn:microsoft.com/office/officeart/2018/5/layout/IconCircleLabelList"/>
    <dgm:cxn modelId="{7E206E88-0145-4C51-9E6E-709ED716EF47}" type="presParOf" srcId="{50B3CE7C-E10B-4E23-BD93-03664997C932}" destId="{5A266296-0042-402F-92EF-D59AB148E92E}" srcOrd="3" destOrd="0" presId="urn:microsoft.com/office/officeart/2018/5/layout/IconCircleLabelList"/>
    <dgm:cxn modelId="{7F3CB809-E749-4A2D-BC25-DD0F75AF8CFB}" type="presParOf" srcId="{50B3CE7C-E10B-4E23-BD93-03664997C932}" destId="{ECFA770B-DE2C-4683-A038-58D0FE44BC27}" srcOrd="4" destOrd="0" presId="urn:microsoft.com/office/officeart/2018/5/layout/IconCircleLabelList"/>
    <dgm:cxn modelId="{8F569517-7DE5-46D6-980F-4537A346988D}" type="presParOf" srcId="{ECFA770B-DE2C-4683-A038-58D0FE44BC27}" destId="{FF93E135-77D6-48A0-8871-9BC93D705D06}" srcOrd="0" destOrd="0" presId="urn:microsoft.com/office/officeart/2018/5/layout/IconCircleLabelList"/>
    <dgm:cxn modelId="{45BD7D38-61D4-45E5-A9D5-F119EC6A7877}" type="presParOf" srcId="{ECFA770B-DE2C-4683-A038-58D0FE44BC27}" destId="{39509775-983E-4110-B989-EE2CD6514BE0}" srcOrd="1" destOrd="0" presId="urn:microsoft.com/office/officeart/2018/5/layout/IconCircleLabelList"/>
    <dgm:cxn modelId="{7660D6FC-6F02-4B8F-A16F-9C108F5A21FD}" type="presParOf" srcId="{ECFA770B-DE2C-4683-A038-58D0FE44BC27}" destId="{493B43B2-705C-4AE5-8A77-D8DEEDA1B5CF}" srcOrd="2" destOrd="0" presId="urn:microsoft.com/office/officeart/2018/5/layout/IconCircleLabelList"/>
    <dgm:cxn modelId="{0A3142F4-2B1E-4E71-93C1-C01B6005C4E9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551905" y="568218"/>
          <a:ext cx="1544062" cy="15440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880968" y="897281"/>
          <a:ext cx="885937" cy="885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58312" y="2593218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WHAT We ACHIEVED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2200" kern="1200"/>
        </a:p>
      </dsp:txBody>
      <dsp:txXfrm>
        <a:off x="58312" y="2593218"/>
        <a:ext cx="2531250" cy="720000"/>
      </dsp:txXfrm>
    </dsp:sp>
    <dsp:sp modelId="{BCD8CDD9-0C56-4401-ADB1-8B48DAB2C96F}">
      <dsp:nvSpPr>
        <dsp:cNvPr id="0" name=""/>
        <dsp:cNvSpPr/>
      </dsp:nvSpPr>
      <dsp:spPr>
        <a:xfrm>
          <a:off x="3526124" y="568218"/>
          <a:ext cx="1544062" cy="15440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3855187" y="897281"/>
          <a:ext cx="885937" cy="88593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032531" y="2593218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What We Experienced</a:t>
          </a:r>
        </a:p>
      </dsp:txBody>
      <dsp:txXfrm>
        <a:off x="3032531" y="2593218"/>
        <a:ext cx="2531250" cy="720000"/>
      </dsp:txXfrm>
    </dsp:sp>
    <dsp:sp modelId="{FF93E135-77D6-48A0-8871-9BC93D705D06}">
      <dsp:nvSpPr>
        <dsp:cNvPr id="0" name=""/>
        <dsp:cNvSpPr/>
      </dsp:nvSpPr>
      <dsp:spPr>
        <a:xfrm>
          <a:off x="6500343" y="568218"/>
          <a:ext cx="1544062" cy="15440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6829406" y="897281"/>
          <a:ext cx="885937" cy="885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6006749" y="2593218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Where we are	</a:t>
          </a:r>
        </a:p>
      </dsp:txBody>
      <dsp:txXfrm>
        <a:off x="6006749" y="2593218"/>
        <a:ext cx="253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7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735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23217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455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50018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984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5708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8240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1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0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3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4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8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9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167F201-EA3A-41F3-8305-5985A44A9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FFD44D11-B1C5-420A-9591-370DC8BAA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9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FF46BC6-C78D-47E7-87CF-A1DD38B02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E3C958F-F320-49F4-9AB7-FD2F51A77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23">
            <a:extLst>
              <a:ext uri="{FF2B5EF4-FFF2-40B4-BE49-F238E27FC236}">
                <a16:creationId xmlns:a16="http://schemas.microsoft.com/office/drawing/2014/main" id="{1C4DC544-6AEA-484E-A978-32384E2F9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25">
            <a:extLst>
              <a:ext uri="{FF2B5EF4-FFF2-40B4-BE49-F238E27FC236}">
                <a16:creationId xmlns:a16="http://schemas.microsoft.com/office/drawing/2014/main" id="{A1F1470C-B594-449D-A8CD-EB7BC156F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B809F8B1-FE88-427F-98C6-1B8CFED8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1Cloud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Marcia Saulo, Chief, Accounting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Greg Pease, Chief, Procurement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10/1/2020</a:t>
            </a:r>
          </a:p>
        </p:txBody>
      </p:sp>
      <p:sp>
        <p:nvSpPr>
          <p:cNvPr id="50" name="Rectangle 27">
            <a:extLst>
              <a:ext uri="{FF2B5EF4-FFF2-40B4-BE49-F238E27FC236}">
                <a16:creationId xmlns:a16="http://schemas.microsoft.com/office/drawing/2014/main" id="{2050D290-680D-48D7-9488-498F59E54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28">
            <a:extLst>
              <a:ext uri="{FF2B5EF4-FFF2-40B4-BE49-F238E27FC236}">
                <a16:creationId xmlns:a16="http://schemas.microsoft.com/office/drawing/2014/main" id="{E8C81616-E276-41D8-92C5-1C891FE99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Rectangle 29">
            <a:extLst>
              <a:ext uri="{FF2B5EF4-FFF2-40B4-BE49-F238E27FC236}">
                <a16:creationId xmlns:a16="http://schemas.microsoft.com/office/drawing/2014/main" id="{86BBDB21-2BF1-4C2F-A790-19FBC789C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E78FF87C-9F4A-4F75-998D-3ECB6543B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Our New Foundation for the Future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65159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CDF6-2337-4BA0-AB08-4353A492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Achieved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270C-0486-492E-8847-B8D9E4DCC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Integrated technology with Single Sign On</a:t>
            </a:r>
          </a:p>
          <a:p>
            <a:r>
              <a:rPr lang="en-US" dirty="0"/>
              <a:t>Moved to the Cloud</a:t>
            </a:r>
          </a:p>
          <a:p>
            <a:r>
              <a:rPr lang="en-US" dirty="0"/>
              <a:t>Improved reporting capabilities</a:t>
            </a:r>
          </a:p>
          <a:p>
            <a:r>
              <a:rPr lang="en-US" dirty="0"/>
              <a:t>Potential for paperless environment</a:t>
            </a:r>
          </a:p>
          <a:p>
            <a:r>
              <a:rPr lang="en-US" dirty="0"/>
              <a:t>Modernized accounting coding</a:t>
            </a:r>
          </a:p>
          <a:p>
            <a:r>
              <a:rPr lang="en-US" dirty="0"/>
              <a:t>Centralized AP with Supplier portal and Expense module</a:t>
            </a:r>
          </a:p>
          <a:p>
            <a:r>
              <a:rPr lang="en-US" dirty="0"/>
              <a:t>Business driven system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9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8DBD7-C0F2-4941-8BEA-F87B7F12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Experienced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C7797-D1D9-49BF-A047-2F97F19A3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Aggressive schedule with shifting timelines</a:t>
            </a:r>
          </a:p>
          <a:p>
            <a:r>
              <a:rPr lang="en-US" dirty="0"/>
              <a:t>2/29/20 Go Live with COVID-19 shutdown two weeks later</a:t>
            </a:r>
          </a:p>
          <a:p>
            <a:r>
              <a:rPr lang="en-US" dirty="0"/>
              <a:t>Collaborative evaluation of business processes</a:t>
            </a:r>
          </a:p>
          <a:p>
            <a:r>
              <a:rPr lang="en-US" dirty="0"/>
              <a:t>Engaged Departments</a:t>
            </a:r>
          </a:p>
          <a:p>
            <a:r>
              <a:rPr lang="en-US" dirty="0"/>
              <a:t>Limited resource pool </a:t>
            </a:r>
          </a:p>
          <a:p>
            <a:r>
              <a:rPr lang="en-US" dirty="0"/>
              <a:t>Training challenges</a:t>
            </a:r>
          </a:p>
          <a:p>
            <a:r>
              <a:rPr lang="en-US" dirty="0"/>
              <a:t>Accounting crosswalk and POETA challenges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0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EE54-F267-4753-9AC1-02566087A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E1DCB-F2F4-40C9-9A5C-4C20B0969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Years concept not resolved yet</a:t>
            </a:r>
          </a:p>
          <a:p>
            <a:r>
              <a:rPr lang="en-US" dirty="0"/>
              <a:t>Balance sheets needed at lower levels than Funds</a:t>
            </a:r>
          </a:p>
          <a:p>
            <a:r>
              <a:rPr lang="en-US" dirty="0"/>
              <a:t>Data warehouse still to come</a:t>
            </a:r>
          </a:p>
          <a:p>
            <a:r>
              <a:rPr lang="en-US" dirty="0"/>
              <a:t>Change management an ongoing challenge</a:t>
            </a:r>
          </a:p>
          <a:p>
            <a:r>
              <a:rPr lang="en-US" dirty="0"/>
              <a:t>Revisiting identified implementation gaps</a:t>
            </a:r>
          </a:p>
          <a:p>
            <a:r>
              <a:rPr lang="en-US" dirty="0"/>
              <a:t>Knowledge transfer critical</a:t>
            </a:r>
          </a:p>
          <a:p>
            <a:r>
              <a:rPr lang="en-US" dirty="0"/>
              <a:t>Projects and grants module challenges</a:t>
            </a:r>
          </a:p>
          <a:p>
            <a:r>
              <a:rPr lang="en-US" dirty="0"/>
              <a:t>Applying lessons learned to next phases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796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1Cloud Update</vt:lpstr>
      <vt:lpstr>Our New Foundation for the Future</vt:lpstr>
      <vt:lpstr>What We Achieved</vt:lpstr>
      <vt:lpstr>What We Experienced</vt:lpstr>
      <vt:lpstr>Where We 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1Cloud Update</dc:title>
  <dc:creator>Marcia N. Saulo, CPA</dc:creator>
  <cp:lastModifiedBy>Marcia N. Saulo, CPA</cp:lastModifiedBy>
  <cp:revision>2</cp:revision>
  <dcterms:created xsi:type="dcterms:W3CDTF">2020-10-01T14:46:51Z</dcterms:created>
  <dcterms:modified xsi:type="dcterms:W3CDTF">2020-10-01T14:55:22Z</dcterms:modified>
</cp:coreProperties>
</file>